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29" autoAdjust="0"/>
    <p:restoredTop sz="94660"/>
  </p:normalViewPr>
  <p:slideViewPr>
    <p:cSldViewPr>
      <p:cViewPr>
        <p:scale>
          <a:sx n="84" d="100"/>
          <a:sy n="84" d="100"/>
        </p:scale>
        <p:origin x="-3228" y="-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сб 30.11.24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сб 30.11.24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сб 30.11.24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сб 30.11.24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сб 30.11.24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сб 30.11.24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сб 30.11.24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сб 30.11.24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сб 30.11.24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сб 30.11.24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сб 30.11.24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сб 30.11.24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avatars.mds.yandex.net/i?id=344c7cc8c0f350b5c716becdb316bb2ba30886af-4958646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143003" y="1143002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40882" cy="956667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958639" y="937618"/>
            <a:ext cx="5152414" cy="892552"/>
          </a:xfrm>
          <a:prstGeom prst="rect">
            <a:avLst/>
          </a:prstGeom>
          <a:effectLst>
            <a:softEdge rad="635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ПАМЯТКА </a:t>
            </a:r>
          </a:p>
          <a:p>
            <a:pPr algn="ctr"/>
            <a:r>
              <a:rPr lang="kk-KZ" sz="1600" b="1" i="1" dirty="0" smtClean="0">
                <a:latin typeface="Times New Roman" pitchFamily="18" charset="0"/>
                <a:cs typeface="Times New Roman" pitchFamily="18" charset="0"/>
              </a:rPr>
              <a:t>«Как защитить себя от буллинга»</a:t>
            </a:r>
            <a:r>
              <a:rPr lang="kk-KZ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(для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учащихся)</a:t>
            </a:r>
            <a:endParaRPr lang="ru-RU" sz="1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36369" y="2256966"/>
            <a:ext cx="4176462" cy="1054135"/>
          </a:xfrm>
          <a:prstGeom prst="rect">
            <a:avLst/>
          </a:prstGeom>
          <a:effectLst>
            <a:softEdge rad="635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25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Обратитесь </a:t>
            </a:r>
            <a:r>
              <a:rPr lang="ru-RU" sz="125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помощью</a:t>
            </a:r>
          </a:p>
          <a:p>
            <a:r>
              <a:rPr lang="ru-RU" sz="1250" b="1" i="1" dirty="0" smtClean="0">
                <a:latin typeface="Times New Roman" pitchFamily="18" charset="0"/>
                <a:cs typeface="Times New Roman" pitchFamily="18" charset="0"/>
              </a:rPr>
              <a:t>Поделистесь с </a:t>
            </a:r>
            <a:r>
              <a:rPr lang="ru-RU" sz="1250" b="1" i="1" dirty="0">
                <a:latin typeface="Times New Roman" pitchFamily="18" charset="0"/>
                <a:cs typeface="Times New Roman" pitchFamily="18" charset="0"/>
              </a:rPr>
              <a:t>доверенным взрослым: если </a:t>
            </a:r>
            <a:r>
              <a:rPr lang="ru-RU" sz="1250" b="1" i="1" dirty="0" smtClean="0">
                <a:latin typeface="Times New Roman" pitchFamily="18" charset="0"/>
                <a:cs typeface="Times New Roman" pitchFamily="18" charset="0"/>
              </a:rPr>
              <a:t>вы стали </a:t>
            </a:r>
            <a:r>
              <a:rPr lang="ru-RU" sz="1250" b="1" i="1" dirty="0">
                <a:latin typeface="Times New Roman" pitchFamily="18" charset="0"/>
                <a:cs typeface="Times New Roman" pitchFamily="18" charset="0"/>
              </a:rPr>
              <a:t>жертвой буллинга, </a:t>
            </a:r>
            <a:r>
              <a:rPr lang="ru-RU" sz="1250" b="1" i="1" dirty="0" smtClean="0">
                <a:latin typeface="Times New Roman" pitchFamily="18" charset="0"/>
                <a:cs typeface="Times New Roman" pitchFamily="18" charset="0"/>
              </a:rPr>
              <a:t>расскажите об </a:t>
            </a:r>
            <a:r>
              <a:rPr lang="ru-RU" sz="1250" b="1" i="1" dirty="0">
                <a:latin typeface="Times New Roman" pitchFamily="18" charset="0"/>
                <a:cs typeface="Times New Roman" pitchFamily="18" charset="0"/>
              </a:rPr>
              <a:t>этом родителям, учителям, школьному </a:t>
            </a:r>
            <a:r>
              <a:rPr lang="ru-RU" sz="1250" b="1" i="1" dirty="0" smtClean="0">
                <a:latin typeface="Times New Roman" pitchFamily="18" charset="0"/>
                <a:cs typeface="Times New Roman" pitchFamily="18" charset="0"/>
              </a:rPr>
              <a:t>психологу, </a:t>
            </a:r>
            <a:r>
              <a:rPr lang="ru-RU" sz="1250" b="1" i="1" dirty="0">
                <a:latin typeface="Times New Roman" pitchFamily="18" charset="0"/>
                <a:cs typeface="Times New Roman" pitchFamily="18" charset="0"/>
              </a:rPr>
              <a:t>которому в</a:t>
            </a:r>
            <a:r>
              <a:rPr lang="ru-RU" sz="1250" b="1" i="1" dirty="0" smtClean="0">
                <a:latin typeface="Times New Roman" pitchFamily="18" charset="0"/>
                <a:cs typeface="Times New Roman" pitchFamily="18" charset="0"/>
              </a:rPr>
              <a:t>ы доверяете</a:t>
            </a:r>
            <a:r>
              <a:rPr lang="ru-RU" sz="12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20888" y="4424022"/>
            <a:ext cx="4032448" cy="892552"/>
          </a:xfrm>
          <a:prstGeom prst="rect">
            <a:avLst/>
          </a:prstGeom>
          <a:effectLst>
            <a:softEdge rad="635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25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Научистесь защищать </a:t>
            </a:r>
            <a:r>
              <a:rPr lang="ru-RU" sz="125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свои границы</a:t>
            </a:r>
          </a:p>
          <a:p>
            <a:r>
              <a:rPr lang="ru-RU" sz="1250" b="1" i="1" dirty="0">
                <a:latin typeface="Times New Roman" pitchFamily="18" charset="0"/>
                <a:cs typeface="Times New Roman" pitchFamily="18" charset="0"/>
              </a:rPr>
              <a:t>Говорите «нет» уверенно: если кто-то обижает вас словами или действиями, прямо и спокойно скажите, что вам это не нравится.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420888" y="3408359"/>
            <a:ext cx="4176462" cy="861774"/>
          </a:xfrm>
          <a:prstGeom prst="rect">
            <a:avLst/>
          </a:prstGeom>
          <a:effectLst>
            <a:softEdge rad="635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25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Позаботьтесь </a:t>
            </a:r>
            <a:r>
              <a:rPr lang="ru-RU" sz="125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 своем психоэмоциональном состоянии</a:t>
            </a:r>
          </a:p>
          <a:p>
            <a:r>
              <a:rPr lang="ru-RU" sz="1250" b="1" i="1" dirty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250" b="1" i="1" dirty="0" smtClean="0">
                <a:latin typeface="Times New Roman" pitchFamily="18" charset="0"/>
                <a:cs typeface="Times New Roman" pitchFamily="18" charset="0"/>
              </a:rPr>
              <a:t>вините </a:t>
            </a:r>
            <a:r>
              <a:rPr lang="ru-RU" sz="1250" b="1" i="1" dirty="0">
                <a:latin typeface="Times New Roman" pitchFamily="18" charset="0"/>
                <a:cs typeface="Times New Roman" pitchFamily="18" charset="0"/>
              </a:rPr>
              <a:t>себя: важно помнить, что </a:t>
            </a:r>
            <a:r>
              <a:rPr lang="ru-RU" sz="1250" b="1" i="1" dirty="0" smtClean="0">
                <a:latin typeface="Times New Roman" pitchFamily="18" charset="0"/>
                <a:cs typeface="Times New Roman" pitchFamily="18" charset="0"/>
              </a:rPr>
              <a:t>буллинг-это </a:t>
            </a:r>
            <a:r>
              <a:rPr lang="ru-RU" sz="1250" b="1" i="1" dirty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250" b="1" i="1" dirty="0" smtClean="0">
                <a:latin typeface="Times New Roman" pitchFamily="18" charset="0"/>
                <a:cs typeface="Times New Roman" pitchFamily="18" charset="0"/>
              </a:rPr>
              <a:t>ваша </a:t>
            </a:r>
            <a:r>
              <a:rPr lang="ru-RU" sz="1250" b="1" i="1" dirty="0">
                <a:latin typeface="Times New Roman" pitchFamily="18" charset="0"/>
                <a:cs typeface="Times New Roman" pitchFamily="18" charset="0"/>
              </a:rPr>
              <a:t>вина. Люди, которые обижают других, делают это по своим причинам, а не из-за вас.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420888" y="6542198"/>
            <a:ext cx="4176462" cy="1054135"/>
          </a:xfrm>
          <a:prstGeom prst="rect">
            <a:avLst/>
          </a:prstGeom>
          <a:effectLst>
            <a:softEdge rad="635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25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Документируйте инциденты</a:t>
            </a:r>
          </a:p>
          <a:p>
            <a:r>
              <a:rPr lang="ru-RU" sz="1250" b="1" i="1" dirty="0">
                <a:latin typeface="Times New Roman" pitchFamily="18" charset="0"/>
                <a:cs typeface="Times New Roman" pitchFamily="18" charset="0"/>
              </a:rPr>
              <a:t>Собирайте доказательства </a:t>
            </a:r>
            <a:r>
              <a:rPr lang="ru-RU" sz="1250" b="1" i="1" dirty="0" smtClean="0">
                <a:latin typeface="Times New Roman" pitchFamily="18" charset="0"/>
                <a:cs typeface="Times New Roman" pitchFamily="18" charset="0"/>
              </a:rPr>
              <a:t>бцллинга. Как записывать: ведите дневник или сохраняйте скриншоты сообщений, чтобы в случае необходимости у вас были факты для обращения за помощью.</a:t>
            </a:r>
            <a:endParaRPr lang="ru-RU" sz="125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420888" y="5436096"/>
            <a:ext cx="4176462" cy="1054135"/>
          </a:xfrm>
          <a:prstGeom prst="rect">
            <a:avLst/>
          </a:prstGeom>
          <a:effectLst>
            <a:softEdge rad="635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25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Укрепляйте уверенность в себе</a:t>
            </a:r>
          </a:p>
          <a:p>
            <a:r>
              <a:rPr lang="ru-RU" sz="1250" b="1" i="1" dirty="0" smtClean="0">
                <a:latin typeface="Times New Roman" pitchFamily="18" charset="0"/>
                <a:cs typeface="Times New Roman" pitchFamily="18" charset="0"/>
              </a:rPr>
              <a:t>Работайте </a:t>
            </a:r>
            <a:r>
              <a:rPr lang="ru-RU" sz="1250" b="1" i="1" dirty="0">
                <a:latin typeface="Times New Roman" pitchFamily="18" charset="0"/>
                <a:cs typeface="Times New Roman" pitchFamily="18" charset="0"/>
              </a:rPr>
              <a:t>над собой и развивайте уверенность в себе. Когда вы уверены в своих силах, вам будет легче защищать свои границы и не позволять никому манипулировать вами.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958639" y="0"/>
            <a:ext cx="515241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КГУ  «Региональный учебно-методический центр психологической поддержки и воспитательной работы» Управления образования акимата Костанайской области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2" y="4289427"/>
            <a:ext cx="2222006" cy="207259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249" y="7460159"/>
            <a:ext cx="2706687" cy="1721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4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2" y="2256966"/>
            <a:ext cx="2181996" cy="1820377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7" descr="https://avatars.dzeninfra.ru/get-zen_doc/3901320/pub_630fc818d0c60d4cfe7f817a_630fcbd13d77c77e83513bd0/scale_120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95" y="6819866"/>
            <a:ext cx="2072880" cy="1552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5475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avatars.mds.yandex.net/i?id=344c7cc8c0f350b5c716becdb316bb2ba30886af-4958646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143002" y="1143002"/>
            <a:ext cx="9144001" cy="6858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40882" cy="956667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960805" y="956667"/>
            <a:ext cx="5152414" cy="892552"/>
          </a:xfrm>
          <a:prstGeom prst="rect">
            <a:avLst/>
          </a:prstGeom>
          <a:effectLst>
            <a:softEdge rad="635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ЖАДЫНАМА</a:t>
            </a:r>
            <a:endParaRPr lang="ru-RU" sz="3600" b="1" i="1" dirty="0">
              <a:solidFill>
                <a:srgbClr val="FF000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algn="ctr"/>
            <a:r>
              <a:rPr lang="kk-KZ" sz="1600" b="1" i="1" dirty="0">
                <a:latin typeface="Times New Roman" pitchFamily="18" charset="0"/>
                <a:cs typeface="Times New Roman" pitchFamily="18" charset="0"/>
              </a:rPr>
              <a:t>«Өзіңізді қорлаудан қалай қорғауға болады»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1600" b="1" i="1" dirty="0" smtClean="0">
                <a:latin typeface="Times New Roman" pitchFamily="18" charset="0"/>
                <a:cs typeface="Times New Roman" pitchFamily="18" charset="0"/>
              </a:rPr>
              <a:t>оқушыларға арналған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21682" y="2262120"/>
            <a:ext cx="4175668" cy="1054135"/>
          </a:xfrm>
          <a:prstGeom prst="rect">
            <a:avLst/>
          </a:prstGeom>
          <a:effectLst>
            <a:softEdge rad="635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25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Көмек сұраңыз</a:t>
            </a:r>
          </a:p>
          <a:p>
            <a:r>
              <a:rPr lang="ru-RU" sz="1250" b="1" i="1" dirty="0">
                <a:latin typeface="Times New Roman" pitchFamily="18" charset="0"/>
                <a:cs typeface="Times New Roman" pitchFamily="18" charset="0"/>
              </a:rPr>
              <a:t>Сенімді ересек адаммен бөлісіңіз: егер сіз қорқытудың құрбаны болсаңыз, бұл туралы ата-анаңызға, мұғалімдеріңізге, сенетін мектеп психологына айтыңыз</a:t>
            </a:r>
            <a:r>
              <a:rPr lang="ru-RU" sz="12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421682" y="4358809"/>
            <a:ext cx="4031654" cy="1054135"/>
          </a:xfrm>
          <a:prstGeom prst="rect">
            <a:avLst/>
          </a:prstGeom>
          <a:effectLst>
            <a:softEdge rad="635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25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Өз шекараңызды қорғауды үйреніңіз</a:t>
            </a:r>
          </a:p>
          <a:p>
            <a:r>
              <a:rPr lang="ru-RU" sz="1250" b="1" i="1" dirty="0">
                <a:latin typeface="Times New Roman" pitchFamily="18" charset="0"/>
                <a:cs typeface="Times New Roman" pitchFamily="18" charset="0"/>
              </a:rPr>
              <a:t>"Жоқ" деп сенімді түрде айтыңыз: Егер біреу сізді сөзбен немесе іс-әрекетпен ренжітсе, сізге ұнамайтынын тікелей және сабырлы түрде айтыңыз.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421682" y="3408359"/>
            <a:ext cx="4175668" cy="861774"/>
          </a:xfrm>
          <a:prstGeom prst="rect">
            <a:avLst/>
          </a:prstGeom>
          <a:effectLst>
            <a:softEdge rad="635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25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Психоэмоционалды күйіңізге қамқорлық жасаңыз</a:t>
            </a:r>
          </a:p>
          <a:p>
            <a:r>
              <a:rPr lang="ru-RU" sz="1250" b="1" i="1" dirty="0">
                <a:latin typeface="Times New Roman" pitchFamily="18" charset="0"/>
                <a:cs typeface="Times New Roman" pitchFamily="18" charset="0"/>
              </a:rPr>
              <a:t>Өзіңізді кінәламаңыз: қорқыту сіздің кінәңіз емес екенін есте ұстаған жөн. Басқаларды ренжітетін адамдар мұны сіз үшін емес, өз себептері бойынша жасайды.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421682" y="6542198"/>
            <a:ext cx="4175668" cy="1054135"/>
          </a:xfrm>
          <a:prstGeom prst="rect">
            <a:avLst/>
          </a:prstGeom>
          <a:effectLst>
            <a:softEdge rad="635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25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Оқиғаларды құжаттау</a:t>
            </a:r>
          </a:p>
          <a:p>
            <a:r>
              <a:rPr lang="ru-RU" sz="1250" b="1" i="1" dirty="0">
                <a:latin typeface="Times New Roman" pitchFamily="18" charset="0"/>
                <a:cs typeface="Times New Roman" pitchFamily="18" charset="0"/>
              </a:rPr>
              <a:t>Қорқытудың дәлелдерін жинаңыз. Қалай жазуға болады: қажет болған жағдайда көмек сұрайтын фактілер болуы үшін журнал жүргізіңіз немесе хабарламалардың скриншоттарын сақтаңыз.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421682" y="5436096"/>
            <a:ext cx="4175668" cy="1054135"/>
          </a:xfrm>
          <a:prstGeom prst="rect">
            <a:avLst/>
          </a:prstGeom>
          <a:effectLst>
            <a:softEdge rad="635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25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Өзіңізге деген сенімділікті арттырыңыз</a:t>
            </a:r>
          </a:p>
          <a:p>
            <a:r>
              <a:rPr lang="ru-RU" sz="1250" b="1" i="1" dirty="0">
                <a:latin typeface="Times New Roman" pitchFamily="18" charset="0"/>
                <a:cs typeface="Times New Roman" pitchFamily="18" charset="0"/>
              </a:rPr>
              <a:t>Өзіңізбен жұмыс жасаңыз және өзіңізге деген сенімділікті арттырыңыз. Өз қабілеттеріңізге сенімді болсаңыз, шекараңызды қорғау және ешкімнің сізді басқаруына жол бермеу оңайырақ болады.</a:t>
            </a: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2" y="4289427"/>
            <a:ext cx="2222006" cy="207259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960805" y="1"/>
            <a:ext cx="515241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400" b="1" dirty="0">
                <a:latin typeface="Times New Roman" pitchFamily="18" charset="0"/>
                <a:cs typeface="Times New Roman" pitchFamily="18" charset="0"/>
              </a:rPr>
              <a:t>Қостанай облысы әкімдігі білім басқармасының «Психологиялық қолдау мен тәрбие жұмысының өңірлік оқу-әдістемелік орталығы» КММ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9113" y="7613650"/>
            <a:ext cx="2480247" cy="1422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4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2" y="2256966"/>
            <a:ext cx="2181996" cy="1820377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7" descr="https://avatars.dzeninfra.ru/get-zen_doc/3901320/pub_630fc818d0c60d4cfe7f817a_630fcbd13d77c77e83513bd0/scale_120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95" y="6819866"/>
            <a:ext cx="2072880" cy="1552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0846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345</Words>
  <Application>Microsoft Office PowerPoint</Application>
  <PresentationFormat>Экран (4:3)</PresentationFormat>
  <Paragraphs>28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TelefonDoveriya</dc:creator>
  <cp:lastModifiedBy>TelefonDoveriya</cp:lastModifiedBy>
  <cp:revision>23</cp:revision>
  <dcterms:created xsi:type="dcterms:W3CDTF">2024-10-29T04:15:26Z</dcterms:created>
  <dcterms:modified xsi:type="dcterms:W3CDTF">2024-11-30T02:53:01Z</dcterms:modified>
</cp:coreProperties>
</file>