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92" r:id="rId1"/>
  </p:sldMasterIdLst>
  <p:notesMasterIdLst>
    <p:notesMasterId r:id="rId4"/>
  </p:notesMasterIdLst>
  <p:handoutMasterIdLst>
    <p:handoutMasterId r:id="rId5"/>
  </p:handoutMasterIdLst>
  <p:sldIdLst>
    <p:sldId id="257" r:id="rId2"/>
    <p:sldId id="265" r:id="rId3"/>
  </p:sldIdLst>
  <p:sldSz cx="6858000" cy="9906000" type="A4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A300"/>
    <a:srgbClr val="FFEEB7"/>
    <a:srgbClr val="E2AC00"/>
    <a:srgbClr val="FF9647"/>
    <a:srgbClr val="D1EFF3"/>
    <a:srgbClr val="A6E3F8"/>
    <a:srgbClr val="AFE4EB"/>
    <a:srgbClr val="34BACC"/>
    <a:srgbClr val="4575BB"/>
    <a:srgbClr val="82C4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36" autoAdjust="0"/>
    <p:restoredTop sz="93249" autoAdjust="0"/>
  </p:normalViewPr>
  <p:slideViewPr>
    <p:cSldViewPr>
      <p:cViewPr>
        <p:scale>
          <a:sx n="80" d="100"/>
          <a:sy n="80" d="100"/>
        </p:scale>
        <p:origin x="-3378" y="18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43E6C-20A6-4073-BC9E-EDE0536FA071}" type="datetimeFigureOut">
              <a:rPr lang="ru-RU" smtClean="0"/>
              <a:t>ср 21.05.25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594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75131-4C0D-4D84-98E2-6175DCD3B92B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7176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98954-B977-4C6C-8E1B-651B26971CBA}" type="datetimeFigureOut">
              <a:rPr lang="ru-RU" smtClean="0"/>
              <a:t>ср 21.05.25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509588"/>
            <a:ext cx="176530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3850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D7FF0-32FB-4EDC-A74B-8509BE7A015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248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D7FF0-32FB-4EDC-A74B-8509BE7A015F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5140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D7FF0-32FB-4EDC-A74B-8509BE7A015F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462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585551"/>
            <a:ext cx="6858000" cy="4320449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58555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831116"/>
            <a:ext cx="6858000" cy="3302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2311400"/>
            <a:ext cx="6858000" cy="737446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7298121"/>
            <a:ext cx="4227758" cy="127417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ср 21.05.25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524420"/>
            <a:ext cx="5381513" cy="2590130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1056639"/>
            <a:ext cx="4800600" cy="501904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ср 21.05.25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43858"/>
            <a:ext cx="1543050" cy="7566490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1056639"/>
            <a:ext cx="3621965" cy="70701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ср 21.05.25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ср 21.05.25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1056640"/>
            <a:ext cx="4800600" cy="5019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585551"/>
            <a:ext cx="6858000" cy="4320449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58555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831116"/>
            <a:ext cx="6858000" cy="3302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2311400"/>
            <a:ext cx="6858000" cy="737446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3138269"/>
            <a:ext cx="4475000" cy="3500389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655293"/>
            <a:ext cx="4477871" cy="1206776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ср 21.05.25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ср 21.05.25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1056639"/>
            <a:ext cx="2510028" cy="5019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1056640"/>
            <a:ext cx="2510028" cy="5019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056640"/>
            <a:ext cx="2510028" cy="924101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2022695"/>
            <a:ext cx="2510028" cy="3962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1056640"/>
            <a:ext cx="2510028" cy="924101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020824"/>
            <a:ext cx="2510028" cy="3962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ср 21.05.25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ср 21.05.25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ср 21.05.25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3191934"/>
            <a:ext cx="2727064" cy="181782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1056640"/>
            <a:ext cx="3012814" cy="7070166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5052381"/>
            <a:ext cx="2541495" cy="30904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ср 21.05.25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585551"/>
            <a:ext cx="6858000" cy="4320449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58555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831116"/>
            <a:ext cx="6858000" cy="3302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2311400"/>
            <a:ext cx="6858000" cy="737446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651000"/>
            <a:ext cx="3086100" cy="4517942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459591"/>
            <a:ext cx="2770586" cy="3124362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88081-C3A6-40CA-B35D-4693FFDB4CC9}" type="datetimeFigureOut">
              <a:rPr lang="ru-RU" smtClean="0"/>
              <a:t>ср 21.05.25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6448608"/>
            <a:ext cx="4787654" cy="1651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374467"/>
            <a:ext cx="6858000" cy="2531533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7374467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443106"/>
            <a:ext cx="6858000" cy="3302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2311400"/>
            <a:ext cx="6858000" cy="737446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6315354"/>
            <a:ext cx="4884383" cy="1651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057709"/>
            <a:ext cx="4800600" cy="501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915401"/>
            <a:ext cx="18859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9A88081-C3A6-40CA-B35D-4693FFDB4CC9}" type="datetimeFigureOut">
              <a:rPr lang="ru-RU" smtClean="0"/>
              <a:t>ср 21.05.25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915401"/>
            <a:ext cx="2514601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915401"/>
            <a:ext cx="13716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ECAE7DB-6FD6-41D2-843A-30616D9FF9C6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3" r:id="rId1"/>
    <p:sldLayoutId id="2147484394" r:id="rId2"/>
    <p:sldLayoutId id="2147484395" r:id="rId3"/>
    <p:sldLayoutId id="2147484396" r:id="rId4"/>
    <p:sldLayoutId id="2147484397" r:id="rId5"/>
    <p:sldLayoutId id="2147484398" r:id="rId6"/>
    <p:sldLayoutId id="2147484399" r:id="rId7"/>
    <p:sldLayoutId id="2147484400" r:id="rId8"/>
    <p:sldLayoutId id="2147484401" r:id="rId9"/>
    <p:sldLayoutId id="2147484402" r:id="rId10"/>
    <p:sldLayoutId id="214748440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jpeg"/><Relationship Id="rId7" Type="http://schemas.microsoft.com/office/2007/relationships/hdphoto" Target="../media/hdphoto1.wdp"/><Relationship Id="rId12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7.jpeg"/><Relationship Id="rId5" Type="http://schemas.openxmlformats.org/officeDocument/2006/relationships/image" Target="../media/image3.png"/><Relationship Id="rId10" Type="http://schemas.openxmlformats.org/officeDocument/2006/relationships/image" Target="../media/image6.jpeg"/><Relationship Id="rId4" Type="http://schemas.openxmlformats.org/officeDocument/2006/relationships/image" Target="../media/image2.png"/><Relationship Id="rId9" Type="http://schemas.microsoft.com/office/2007/relationships/hdphoto" Target="../media/hdphoto2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jpeg"/><Relationship Id="rId7" Type="http://schemas.microsoft.com/office/2007/relationships/hdphoto" Target="../media/hdphoto1.wdp"/><Relationship Id="rId12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jpeg"/><Relationship Id="rId5" Type="http://schemas.openxmlformats.org/officeDocument/2006/relationships/image" Target="../media/image10.png"/><Relationship Id="rId10" Type="http://schemas.openxmlformats.org/officeDocument/2006/relationships/image" Target="../media/image6.jpeg"/><Relationship Id="rId4" Type="http://schemas.openxmlformats.org/officeDocument/2006/relationships/image" Target="../media/image9.png"/><Relationship Id="rId9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329"/>
            <a:ext cx="6858000" cy="9917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AutoShape 2" descr="https://img1.goodfon.ru/original/1920x1080/0/6b/material-desing-color-geometriia-linii-zheltyi-salatovyi-ze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1" name="AutoShape 13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2" name="AutoShape 15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152400" y="1524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304800" y="3048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7" name="Rectangle 10"/>
          <p:cNvSpPr>
            <a:spLocks noChangeArrowheads="1"/>
          </p:cNvSpPr>
          <p:nvPr/>
        </p:nvSpPr>
        <p:spPr bwMode="auto">
          <a:xfrm>
            <a:off x="609600" y="6096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0" name="AutoShape 10" descr="Picture background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1" name="AutoShape 12" descr="Picture background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0" name="AutoShape 21" descr="Picture background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41" name="AutoShape 23" descr="Picture background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 bwMode="hidden">
          <a:xfrm>
            <a:off x="365476" y="681411"/>
            <a:ext cx="6121663" cy="120032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6">
                <a:lumMod val="50000"/>
              </a:schemeClr>
            </a:solidFill>
            <a:prstDash val="solid"/>
          </a:ln>
        </p:spPr>
        <p:style>
          <a:lnRef idx="2">
            <a:schemeClr val="accent2"/>
          </a:lnRef>
          <a:fillRef idx="1001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b="1" i="1" dirty="0" smtClean="0">
                <a:solidFill>
                  <a:schemeClr val="accent6"/>
                </a:solidFill>
                <a:latin typeface="Cambria" pitchFamily="18" charset="0"/>
                <a:ea typeface="Cambria" pitchFamily="18" charset="0"/>
                <a:cs typeface="Courier New" pitchFamily="49" charset="0"/>
              </a:rPr>
              <a:t>ПАМЯТКА</a:t>
            </a:r>
            <a:endParaRPr lang="en-US" b="1" i="1" dirty="0" smtClean="0">
              <a:solidFill>
                <a:schemeClr val="accent6"/>
              </a:solidFill>
              <a:latin typeface="Cambria" pitchFamily="18" charset="0"/>
              <a:ea typeface="Cambria" pitchFamily="18" charset="0"/>
              <a:cs typeface="Courier New" pitchFamily="49" charset="0"/>
            </a:endParaRPr>
          </a:p>
          <a:p>
            <a:pPr algn="ctr"/>
            <a:r>
              <a:rPr lang="kk-KZ" b="1" i="1" dirty="0" smtClean="0">
                <a:solidFill>
                  <a:schemeClr val="bg1"/>
                </a:solidFill>
                <a:latin typeface="Cambria" pitchFamily="18" charset="0"/>
                <a:ea typeface="Cambria" pitchFamily="18" charset="0"/>
                <a:cs typeface="Courier New" pitchFamily="49" charset="0"/>
              </a:rPr>
              <a:t> </a:t>
            </a:r>
            <a:r>
              <a:rPr lang="ru-RU" b="1" i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Courier New" pitchFamily="49" charset="0"/>
              </a:rPr>
              <a:t>«</a:t>
            </a:r>
            <a:r>
              <a:rPr lang="ru-RU" b="1" i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Как правильно разговаривать с ребёнком о буллинге»</a:t>
            </a:r>
            <a:endParaRPr lang="kk-KZ" b="1" i="1" dirty="0" smtClean="0">
              <a:solidFill>
                <a:schemeClr val="tx1"/>
              </a:solidFill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  <a:p>
            <a:pPr algn="ctr"/>
            <a:r>
              <a:rPr lang="ru-RU" b="1" i="1" dirty="0" smtClean="0">
                <a:solidFill>
                  <a:schemeClr val="accent6"/>
                </a:solidFill>
                <a:latin typeface="Cambria" pitchFamily="18" charset="0"/>
                <a:ea typeface="Cambria" pitchFamily="18" charset="0"/>
                <a:cs typeface="Courier New" pitchFamily="49" charset="0"/>
              </a:rPr>
              <a:t>(</a:t>
            </a:r>
            <a:r>
              <a:rPr lang="ru-RU" b="1" i="1" dirty="0" smtClean="0">
                <a:solidFill>
                  <a:schemeClr val="accent6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для </a:t>
            </a:r>
            <a:r>
              <a:rPr lang="ru-RU" b="1" i="1" dirty="0" smtClean="0">
                <a:solidFill>
                  <a:schemeClr val="accent6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родителей</a:t>
            </a:r>
            <a:r>
              <a:rPr lang="ru-RU" b="1" i="1" dirty="0" smtClean="0">
                <a:solidFill>
                  <a:schemeClr val="accent6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)</a:t>
            </a:r>
            <a:endParaRPr lang="kk-KZ" b="1" i="1" dirty="0">
              <a:solidFill>
                <a:schemeClr val="accent6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88393" y="35080"/>
            <a:ext cx="56987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Segoe UI Symbol" pitchFamily="34" charset="0"/>
                <a:cs typeface="Times New Roman" pitchFamily="18" charset="0"/>
              </a:rPr>
              <a:t>КГУ  «Региональный учебно-методический центр психологической поддержки и воспитательной работы» Управления образования акимата Костанайской области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383" y="-11329"/>
            <a:ext cx="837719" cy="851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53" y="7761512"/>
            <a:ext cx="2340683" cy="1482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89767" y="2144688"/>
            <a:ext cx="6273080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84093" y="2216696"/>
            <a:ext cx="3429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Создайте доверительную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атмосферу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Говорите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спокойно и без давления. Покажите, что вы рядом и готовы слушать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Скажите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например: «Мне важно знать, как у тебя дела в школе. Ты всегда можешь со мной поговорить».</a:t>
            </a:r>
          </a:p>
        </p:txBody>
      </p:sp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712669">
            <a:off x="148927" y="3107628"/>
            <a:ext cx="318094" cy="25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08978" y="3823619"/>
            <a:ext cx="337923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Слушайте, не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перебивая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Дайте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ребёнку выговориться. Не перебивайте, не спешите с советами или критикой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Иногда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ему важно просто выговориться — это уже половина поддержки.</a:t>
            </a:r>
          </a:p>
        </p:txBody>
      </p:sp>
      <p:pic>
        <p:nvPicPr>
          <p:cNvPr id="26" name="Picture 4" descr="Picture backgroun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712669">
            <a:off x="176217" y="4694695"/>
            <a:ext cx="318094" cy="25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10102" y="5397426"/>
            <a:ext cx="326170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обесценивайте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чувства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Фразы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вроде «да не обращай внимания» или «ну ты же не слабак» — только усиливают замкнутость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Лучше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сказать: «Понимаю, что тебе больно. Это серьёзно. Спасибо, что поделился со мной.»</a:t>
            </a:r>
          </a:p>
        </p:txBody>
      </p:sp>
      <p:pic>
        <p:nvPicPr>
          <p:cNvPr id="29" name="Picture 4" descr="Picture backgroun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712669">
            <a:off x="188046" y="6274960"/>
            <a:ext cx="318094" cy="25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89767" y="7012706"/>
            <a:ext cx="330011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Выясните, что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происходит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Спросите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мягко:	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•Кто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обижает?	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•Как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часто это происходит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•Были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ли свидетели?	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•Как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ты себя чувствовал в этот момент?</a:t>
            </a:r>
          </a:p>
        </p:txBody>
      </p:sp>
      <p:pic>
        <p:nvPicPr>
          <p:cNvPr id="32" name="Picture 4" descr="Picture backgroun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712669">
            <a:off x="118462" y="7045995"/>
            <a:ext cx="318094" cy="25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286979" y="8362758"/>
            <a:ext cx="335078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Научите защищаться без агрессии</a:t>
            </a:r>
          </a:p>
          <a:p>
            <a:pPr lvl="0" algn="just"/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Разберите ситуации: что можно ответить, как отойти, как просить помощи. Можно даже проигрывать роли дома.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335264" y="9357641"/>
            <a:ext cx="6273080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256592"/>
            <a:ext cx="2934816" cy="195654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backgroun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3143" y="6039689"/>
            <a:ext cx="2869704" cy="172182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icture backgroun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667" y="4184328"/>
            <a:ext cx="2946949" cy="186153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523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6858000" cy="990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AutoShape 2" descr="https://img1.goodfon.ru/original/1920x1080/0/6b/material-desing-color-geometriia-linii-zheltyi-salatovyi-ze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937736" y="81905"/>
            <a:ext cx="54214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b="1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Қостанай облысы әкімдігі білім басқармасының «Психологиялық қолдау мен тәрбие жұмысының өңірлік оқу-әдістемелік орталығы» КММ</a:t>
            </a:r>
          </a:p>
        </p:txBody>
      </p:sp>
      <p:sp>
        <p:nvSpPr>
          <p:cNvPr id="8" name="AutoShape 2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289" y="1"/>
            <a:ext cx="656527" cy="667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60776" y="704529"/>
            <a:ext cx="5592560" cy="1200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20315" y="632517"/>
            <a:ext cx="6217370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b="1" i="1" dirty="0" smtClean="0">
                <a:solidFill>
                  <a:srgbClr val="F14124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ЖАДЫНАМА</a:t>
            </a:r>
            <a:endParaRPr lang="kk-KZ" b="1" i="1" dirty="0">
              <a:solidFill>
                <a:srgbClr val="F14124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lvl="0" algn="ctr"/>
            <a:r>
              <a:rPr lang="ru-RU" b="1" i="1" dirty="0">
                <a:latin typeface="Cambria" pitchFamily="18" charset="0"/>
                <a:ea typeface="Cambria" pitchFamily="18" charset="0"/>
                <a:cs typeface="Courier New" pitchFamily="49" charset="0"/>
              </a:rPr>
              <a:t>«Баламен қорқыту туралы қалай дұрыс сөйлесу керек</a:t>
            </a:r>
            <a:r>
              <a:rPr lang="ru-RU" b="1" i="1" dirty="0" smtClean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»</a:t>
            </a:r>
            <a:endParaRPr lang="ru-RU" b="1" i="1" dirty="0">
              <a:latin typeface="Times New Roman" pitchFamily="18" charset="0"/>
              <a:ea typeface="Cambria" pitchFamily="18" charset="0"/>
              <a:cs typeface="Times New Roman" pitchFamily="18" charset="0"/>
            </a:endParaRPr>
          </a:p>
          <a:p>
            <a:pPr lvl="0" algn="ctr"/>
            <a:r>
              <a:rPr lang="ru-RU" b="1" i="1" dirty="0" smtClean="0">
                <a:solidFill>
                  <a:schemeClr val="accent6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( </a:t>
            </a:r>
            <a:r>
              <a:rPr lang="ru-RU" b="1" i="1" dirty="0" smtClean="0">
                <a:solidFill>
                  <a:schemeClr val="accent6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ата – аналарғ</a:t>
            </a:r>
            <a:r>
              <a:rPr lang="ru-RU" b="1" i="1" dirty="0" smtClean="0">
                <a:solidFill>
                  <a:schemeClr val="accent6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а </a:t>
            </a:r>
            <a:r>
              <a:rPr lang="ru-RU" b="1" i="1" dirty="0" smtClean="0">
                <a:solidFill>
                  <a:schemeClr val="accent6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chemeClr val="accent6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арналған)</a:t>
            </a:r>
            <a:endParaRPr lang="ru-RU" b="1" i="1" dirty="0">
              <a:solidFill>
                <a:schemeClr val="accent6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9341" y="7689304"/>
            <a:ext cx="2248785" cy="1487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307975" y="2072680"/>
            <a:ext cx="6273080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307974" y="2144688"/>
            <a:ext cx="3429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Сенімді атмосфера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жасаңыз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Тыныш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және қысымсыз сөйлеңіз. Жақын екеніңізді және тыңдауға дайын екеніңізді көрсетіңіз.   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Мысалы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айтыңыз: "Мен үшін сіздің мектептегі жағдайыңызды білу маңызды. Сіз менімен әрқашан сөйлесе аласыз".</a:t>
            </a:r>
          </a:p>
        </p:txBody>
      </p:sp>
      <p:pic>
        <p:nvPicPr>
          <p:cNvPr id="12" name="Picture 4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712669">
            <a:off x="237985" y="2973039"/>
            <a:ext cx="318094" cy="25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49192" y="3759189"/>
            <a:ext cx="3429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Үзіліссіз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тыңдаңыз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Балаңызға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сөйлеуге рұқсат етіңіз. Кедергі жасамаңыз, кеңес немесе сынға асықпаңыз.   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Кейде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оған жай ғана сөйлеу маңызды-бұл қолдаудың жартысы.</a:t>
            </a:r>
          </a:p>
        </p:txBody>
      </p:sp>
      <p:pic>
        <p:nvPicPr>
          <p:cNvPr id="14" name="Picture 4" descr="Picture backgroun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712669">
            <a:off x="237984" y="4586695"/>
            <a:ext cx="318094" cy="25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49192" y="5144184"/>
            <a:ext cx="3429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Сезімдерді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төмендетпеңіз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Иә, назар аудармаңыз" немесе "жақсы, сіз әлсіз емессіз" сияқты тіркестер тек оқшаулануды күшейтеді.  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"Мен сенің ауырғаныңды түсінемін. Бұл өте маңызды. Менімен бөліскеніңіз үшін рахмет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4" descr="Picture backgroun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712669">
            <a:off x="331791" y="6015260"/>
            <a:ext cx="318094" cy="25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59168" y="6743497"/>
            <a:ext cx="3429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болып жатқанын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анықтаңыз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Ақырын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сұраңыз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Кім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ренжітеді?	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Бұл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қаншалықты жиі болады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Куәгерлер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болды ма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Осы сәтте өзіңізді қалай сезіндіңіз?</a:t>
            </a:r>
          </a:p>
        </p:txBody>
      </p:sp>
      <p:pic>
        <p:nvPicPr>
          <p:cNvPr id="20" name="Picture 4" descr="Picture backgroun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712669">
            <a:off x="118464" y="6778165"/>
            <a:ext cx="318094" cy="25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359168" y="8128492"/>
            <a:ext cx="3429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Өзіңізді агрессиясыз қорғауға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үйретіңіз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Жағдайларды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талдаңыз: не жауап беруге болады, қалай кетуге болады, қалай көмек сұрауға болады. Сіз тіпті Үйдегі рөлдерді ойнай аласыз.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397031" y="9302437"/>
            <a:ext cx="6273080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6" descr="Picture backgroun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5567" y="2137415"/>
            <a:ext cx="2934816" cy="195654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Picture backgroun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434" y="4094951"/>
            <a:ext cx="2946949" cy="186153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8" descr="Picture backgroun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325" y="5956482"/>
            <a:ext cx="2869704" cy="172182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334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13342</TotalTime>
  <Words>351</Words>
  <Application>Microsoft Office PowerPoint</Application>
  <PresentationFormat>Лист A4 (210x297 мм)</PresentationFormat>
  <Paragraphs>44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TelefonDoveriya</cp:lastModifiedBy>
  <cp:revision>1317</cp:revision>
  <dcterms:created xsi:type="dcterms:W3CDTF">2019-10-21T11:18:40Z</dcterms:created>
  <dcterms:modified xsi:type="dcterms:W3CDTF">2025-05-21T09:05:21Z</dcterms:modified>
</cp:coreProperties>
</file>